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3"/>
  </p:notesMasterIdLst>
  <p:handoutMasterIdLst>
    <p:handoutMasterId r:id="rId14"/>
  </p:handoutMasterIdLst>
  <p:sldIdLst>
    <p:sldId id="256" r:id="rId2"/>
    <p:sldId id="373" r:id="rId3"/>
    <p:sldId id="365" r:id="rId4"/>
    <p:sldId id="366" r:id="rId5"/>
    <p:sldId id="367" r:id="rId6"/>
    <p:sldId id="368" r:id="rId7"/>
    <p:sldId id="369" r:id="rId8"/>
    <p:sldId id="370" r:id="rId9"/>
    <p:sldId id="371" r:id="rId10"/>
    <p:sldId id="372" r:id="rId11"/>
    <p:sldId id="317" r:id="rId12"/>
  </p:sldIdLst>
  <p:sldSz cx="9144000" cy="6858000" type="screen4x3"/>
  <p:notesSz cx="9996488" cy="686435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FAA32"/>
    <a:srgbClr val="FF0066"/>
    <a:srgbClr val="76B531"/>
    <a:srgbClr val="8EC83E"/>
    <a:srgbClr val="97BE0D"/>
    <a:srgbClr val="A4C139"/>
    <a:srgbClr val="9AB535"/>
    <a:srgbClr val="A1BE38"/>
    <a:srgbClr val="7BB2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95" autoAdjust="0"/>
    <p:restoredTop sz="84192" autoAdjust="0"/>
  </p:normalViewPr>
  <p:slideViewPr>
    <p:cSldViewPr>
      <p:cViewPr varScale="1">
        <p:scale>
          <a:sx n="74" d="100"/>
          <a:sy n="74" d="100"/>
        </p:scale>
        <p:origin x="167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61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l">
              <a:defRPr sz="1300"/>
            </a:lvl1pPr>
          </a:lstStyle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5662363" y="1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r">
              <a:defRPr sz="1300"/>
            </a:lvl1pPr>
          </a:lstStyle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6519942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l">
              <a:defRPr sz="1300"/>
            </a:lvl1pPr>
          </a:lstStyle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5662363" y="6519942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r">
              <a:defRPr sz="1300"/>
            </a:lvl1pPr>
          </a:lstStyle>
          <a:p>
            <a:fld id="{5D53D48D-6CDE-424D-92FA-58107FA4187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703735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l">
              <a:defRPr sz="1300"/>
            </a:lvl1pPr>
          </a:lstStyle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5662363" y="1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r">
              <a:defRPr sz="1300"/>
            </a:lvl1pPr>
          </a:lstStyle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281363" y="514350"/>
            <a:ext cx="3433762" cy="2574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41" tIns="48171" rIns="96341" bIns="48171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999649" y="3260566"/>
            <a:ext cx="7997190" cy="3088958"/>
          </a:xfrm>
          <a:prstGeom prst="rect">
            <a:avLst/>
          </a:prstGeom>
        </p:spPr>
        <p:txBody>
          <a:bodyPr vert="horz" lIns="96341" tIns="48171" rIns="96341" bIns="48171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6519942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l">
              <a:defRPr sz="1300"/>
            </a:lvl1pPr>
          </a:lstStyle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5662363" y="6519942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r">
              <a:defRPr sz="1300"/>
            </a:lvl1pPr>
          </a:lstStyle>
          <a:p>
            <a:fld id="{8357C7E2-668F-4C86-9037-86EF8C098E63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1914637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63412"/>
            <a:endParaRPr lang="nl-NL" sz="1300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1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06151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11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48144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3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3297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4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32971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5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32971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6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32971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7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32971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8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32971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9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32971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10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3297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16-3-2020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3303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16-3-2020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2100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16-3-2020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7475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16-3-2020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3306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16-3-2020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6476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16-3-2020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87701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16-3-2020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6483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16-3-2020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9167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16-3-2020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1851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16-3-2020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2897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16-3-2020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9294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A3189-9521-40DA-95B7-3886042B25D8}" type="datetimeFigureOut">
              <a:rPr lang="nl-NL" smtClean="0"/>
              <a:pPr/>
              <a:t>16-3-2020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2652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8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microsoft.com/office/2007/relationships/hdphoto" Target="../media/hdphoto2.wdp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1691680" y="-8679"/>
            <a:ext cx="3217538" cy="5904656"/>
          </a:xfrm>
          <a:prstGeom prst="rect">
            <a:avLst/>
          </a:prstGeom>
          <a:solidFill>
            <a:srgbClr val="97BE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91680" y="4167607"/>
            <a:ext cx="3217538" cy="1163468"/>
          </a:xfrm>
        </p:spPr>
        <p:txBody>
          <a:bodyPr>
            <a:noAutofit/>
          </a:bodyPr>
          <a:lstStyle/>
          <a:p>
            <a:pPr algn="l"/>
            <a:r>
              <a:rPr lang="nl-NL" sz="3600" b="1" dirty="0" smtClean="0">
                <a:solidFill>
                  <a:schemeClr val="bg1"/>
                </a:solidFill>
              </a:rPr>
              <a:t>Hoofdstuk </a:t>
            </a:r>
            <a:r>
              <a:rPr lang="nl-NL" sz="3600" b="1" dirty="0">
                <a:solidFill>
                  <a:schemeClr val="bg1"/>
                </a:solidFill>
              </a:rPr>
              <a:t>7</a:t>
            </a:r>
            <a:r>
              <a:rPr lang="nl-NL" sz="3600" b="1" dirty="0" smtClean="0">
                <a:solidFill>
                  <a:schemeClr val="bg1"/>
                </a:solidFill>
              </a:rPr>
              <a:t/>
            </a:r>
            <a:br>
              <a:rPr lang="nl-NL" sz="3600" b="1" dirty="0" smtClean="0">
                <a:solidFill>
                  <a:schemeClr val="bg1"/>
                </a:solidFill>
              </a:rPr>
            </a:br>
            <a:r>
              <a:rPr lang="nl-NL" sz="2800" b="1" dirty="0" smtClean="0">
                <a:solidFill>
                  <a:schemeClr val="bg1"/>
                </a:solidFill>
              </a:rPr>
              <a:t>Geluid</a:t>
            </a:r>
            <a:endParaRPr lang="nl-NL" sz="1900" b="1" dirty="0">
              <a:solidFill>
                <a:schemeClr val="bg1"/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691680" y="5380709"/>
            <a:ext cx="3312368" cy="496563"/>
          </a:xfrm>
        </p:spPr>
        <p:txBody>
          <a:bodyPr>
            <a:noAutofit/>
          </a:bodyPr>
          <a:lstStyle/>
          <a:p>
            <a:pPr algn="l"/>
            <a:r>
              <a:rPr lang="nl-NL" sz="2000" dirty="0" smtClean="0">
                <a:solidFill>
                  <a:schemeClr val="bg1"/>
                </a:solidFill>
              </a:rPr>
              <a:t>7.5 Extra: Blaasinstrumenten</a:t>
            </a:r>
            <a:endParaRPr lang="nl-NL" sz="2000" dirty="0">
              <a:solidFill>
                <a:schemeClr val="bg1"/>
              </a:solidFill>
            </a:endParaRPr>
          </a:p>
        </p:txBody>
      </p:sp>
      <p:pic>
        <p:nvPicPr>
          <p:cNvPr id="13" name="Afbeelding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8795" y="6095701"/>
            <a:ext cx="2415205" cy="762299"/>
          </a:xfrm>
          <a:prstGeom prst="rect">
            <a:avLst/>
          </a:prstGeom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50" r="36949"/>
          <a:stretch/>
        </p:blipFill>
        <p:spPr bwMode="auto">
          <a:xfrm>
            <a:off x="5004047" y="2439977"/>
            <a:ext cx="2376265" cy="34560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631" r="26626"/>
          <a:stretch/>
        </p:blipFill>
        <p:spPr bwMode="auto">
          <a:xfrm>
            <a:off x="7452320" y="2439977"/>
            <a:ext cx="1691680" cy="34560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82" r="25386"/>
          <a:stretch/>
        </p:blipFill>
        <p:spPr bwMode="auto">
          <a:xfrm>
            <a:off x="0" y="2439977"/>
            <a:ext cx="1619672" cy="3456000"/>
          </a:xfrm>
          <a:prstGeom prst="rect">
            <a:avLst/>
          </a:prstGeom>
          <a:noFill/>
          <a:ln w="19050">
            <a:solidFill>
              <a:srgbClr val="8FAA3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051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7.5 Extra: Blaasinstrumenten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 smtClean="0"/>
              <a:t>Ventielen</a:t>
            </a:r>
          </a:p>
          <a:p>
            <a:r>
              <a:rPr lang="nl-NL" dirty="0" smtClean="0"/>
              <a:t>Trompet en hoorn zijn voorbeelden van instrumenten met </a:t>
            </a:r>
            <a:r>
              <a:rPr lang="nl-NL" b="1" dirty="0" smtClean="0">
                <a:solidFill>
                  <a:srgbClr val="8FAA32"/>
                </a:solidFill>
              </a:rPr>
              <a:t>ventielen</a:t>
            </a:r>
            <a:endParaRPr lang="nl-NL" b="1" u="sng" dirty="0" smtClean="0">
              <a:solidFill>
                <a:srgbClr val="8FAA32"/>
              </a:solidFill>
            </a:endParaRPr>
          </a:p>
          <a:p>
            <a:pPr lvl="1"/>
            <a:r>
              <a:rPr lang="nl-NL" dirty="0" smtClean="0"/>
              <a:t>Door een ventiel </a:t>
            </a:r>
            <a:r>
              <a:rPr lang="nl-NL" i="1" dirty="0" smtClean="0"/>
              <a:t>(of meerdere)</a:t>
            </a: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>in te drukken, wordt de lucht</a:t>
            </a:r>
            <a:br>
              <a:rPr lang="nl-NL" dirty="0" smtClean="0"/>
            </a:br>
            <a:r>
              <a:rPr lang="nl-NL" dirty="0" smtClean="0"/>
              <a:t>omgeleid via een extra stuk buis</a:t>
            </a:r>
          </a:p>
          <a:p>
            <a:pPr lvl="2"/>
            <a:r>
              <a:rPr lang="nl-NL" dirty="0" smtClean="0"/>
              <a:t>Luchtkolom wordt langer</a:t>
            </a:r>
            <a:br>
              <a:rPr lang="nl-NL" dirty="0" smtClean="0"/>
            </a:br>
            <a:r>
              <a:rPr lang="nl-NL" dirty="0" smtClean="0">
                <a:sym typeface="Wingdings" panose="05000000000000000000" pitchFamily="2" charset="2"/>
              </a:rPr>
              <a:t> toon wordt lager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1225" y="3284984"/>
            <a:ext cx="2838450" cy="2962275"/>
          </a:xfrm>
          <a:prstGeom prst="rect">
            <a:avLst/>
          </a:prstGeom>
          <a:noFill/>
          <a:ln w="19050">
            <a:solidFill>
              <a:srgbClr val="8FAA3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20227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48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95536" y="1105394"/>
            <a:ext cx="8352928" cy="1470025"/>
          </a:xfrm>
        </p:spPr>
        <p:txBody>
          <a:bodyPr/>
          <a:lstStyle/>
          <a:p>
            <a:r>
              <a:rPr lang="nl-NL" b="1" dirty="0" smtClean="0">
                <a:latin typeface="Arial" panose="020B0604020202020204" pitchFamily="34" charset="0"/>
                <a:cs typeface="Arial" panose="020B0604020202020204" pitchFamily="34" charset="0"/>
              </a:rPr>
              <a:t>§7.5 Extra: Blaasinstrumenten</a:t>
            </a:r>
            <a:endParaRPr lang="nl-NL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ndertitel 7"/>
          <p:cNvSpPr>
            <a:spLocks noGrp="1"/>
          </p:cNvSpPr>
          <p:nvPr>
            <p:ph type="subTitle" idx="1"/>
          </p:nvPr>
        </p:nvSpPr>
        <p:spPr>
          <a:xfrm>
            <a:off x="210639" y="3284985"/>
            <a:ext cx="8679012" cy="2718472"/>
          </a:xfrm>
        </p:spPr>
        <p:txBody>
          <a:bodyPr>
            <a:normAutofit/>
          </a:bodyPr>
          <a:lstStyle/>
          <a:p>
            <a:r>
              <a:rPr lang="nl-NL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Doelen:</a:t>
            </a:r>
          </a:p>
          <a:p>
            <a:r>
              <a:rPr lang="nl-NL" sz="28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Je kunt uitleggen wat de lengte van de luchtkolom te maken heeft met de frequentie van een toon</a:t>
            </a:r>
          </a:p>
          <a:p>
            <a:r>
              <a:rPr lang="nl-NL" sz="28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Je kunt voorbeelden geven van verschillende blaasinstrumenten en uitleggen hoe deze werken</a:t>
            </a:r>
            <a:endParaRPr lang="nl-NL" sz="2800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8796" y="6003457"/>
            <a:ext cx="1790855" cy="746825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639" y="6248265"/>
            <a:ext cx="1371791" cy="257211"/>
          </a:xfrm>
          <a:prstGeom prst="rect">
            <a:avLst/>
          </a:prstGeom>
        </p:spPr>
      </p:pic>
      <p:pic>
        <p:nvPicPr>
          <p:cNvPr id="6" name="Afbeelding 5" descr="D:\Users\Inge\Documents\School\4. Stoas Vilentum Hogeschool\Stage Clusius College Alkmaar\Algemeen\Huisstijl\Kleurenbalk Clusius College kleur.jp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31877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318771"/>
            <a:ext cx="1547663" cy="488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016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7.5 Extra: Blaasinstrumenten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 smtClean="0"/>
              <a:t>Verschillende pijpen naast elkaar</a:t>
            </a:r>
          </a:p>
          <a:p>
            <a:r>
              <a:rPr lang="nl-NL" dirty="0" smtClean="0"/>
              <a:t>Blaasinstrumenten met pijpen met een vaste lengte, zonder gaatjes </a:t>
            </a:r>
            <a:r>
              <a:rPr lang="nl-NL" dirty="0" smtClean="0">
                <a:sym typeface="Wingdings" panose="05000000000000000000" pitchFamily="2" charset="2"/>
              </a:rPr>
              <a:t> </a:t>
            </a:r>
            <a:r>
              <a:rPr lang="nl-NL" u="sng" dirty="0" smtClean="0">
                <a:sym typeface="Wingdings" panose="05000000000000000000" pitchFamily="2" charset="2"/>
              </a:rPr>
              <a:t>één toon</a:t>
            </a:r>
          </a:p>
          <a:p>
            <a:pPr lvl="3"/>
            <a:endParaRPr lang="nl-NL" dirty="0">
              <a:sym typeface="Wingdings" panose="05000000000000000000" pitchFamily="2" charset="2"/>
            </a:endParaRPr>
          </a:p>
          <a:p>
            <a:r>
              <a:rPr lang="nl-NL" dirty="0" smtClean="0">
                <a:sym typeface="Wingdings" panose="05000000000000000000" pitchFamily="2" charset="2"/>
              </a:rPr>
              <a:t>De 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luchtkolom</a:t>
            </a:r>
            <a:r>
              <a:rPr lang="nl-NL" dirty="0" smtClean="0">
                <a:sym typeface="Wingdings" panose="05000000000000000000" pitchFamily="2" charset="2"/>
              </a:rPr>
              <a:t> die in trilling wordt gebracht is altijd even lang</a:t>
            </a:r>
          </a:p>
          <a:p>
            <a:pPr lvl="1"/>
            <a:r>
              <a:rPr lang="nl-NL" i="1" dirty="0" smtClean="0">
                <a:sym typeface="Wingdings" panose="05000000000000000000" pitchFamily="2" charset="2"/>
              </a:rPr>
              <a:t>Hoe langer de pijp, hoe langer de luchtkolom en hoe lager het geluid</a:t>
            </a:r>
            <a:endParaRPr lang="nl-NL" i="1" dirty="0" smtClean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1220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7.5 Extra: Blaasinstrumenten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 smtClean="0"/>
              <a:t>Verschillende pijpen naast elkaar</a:t>
            </a:r>
          </a:p>
          <a:p>
            <a:r>
              <a:rPr lang="nl-NL" i="1" dirty="0" smtClean="0"/>
              <a:t>Aan één toon heb je niet zoveel..</a:t>
            </a:r>
          </a:p>
          <a:p>
            <a:pPr lvl="3"/>
            <a:endParaRPr lang="nl-NL" dirty="0">
              <a:sym typeface="Wingdings" panose="05000000000000000000" pitchFamily="2" charset="2"/>
            </a:endParaRPr>
          </a:p>
          <a:p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Blaasinstrument</a:t>
            </a:r>
            <a:r>
              <a:rPr lang="nl-NL" dirty="0" smtClean="0">
                <a:sym typeface="Wingdings" panose="05000000000000000000" pitchFamily="2" charset="2"/>
              </a:rPr>
              <a:t> bestaat uit een aantal 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pijpen</a:t>
            </a:r>
            <a:r>
              <a:rPr lang="nl-NL" dirty="0" smtClean="0">
                <a:sym typeface="Wingdings" panose="05000000000000000000" pitchFamily="2" charset="2"/>
              </a:rPr>
              <a:t> met een </a:t>
            </a:r>
            <a:r>
              <a:rPr lang="nl-NL" u="sng" dirty="0" smtClean="0">
                <a:sym typeface="Wingdings" panose="05000000000000000000" pitchFamily="2" charset="2"/>
              </a:rPr>
              <a:t>verschillende lengte</a:t>
            </a:r>
            <a:r>
              <a:rPr lang="nl-NL" dirty="0" smtClean="0">
                <a:sym typeface="Wingdings" panose="05000000000000000000" pitchFamily="2" charset="2"/>
              </a:rPr>
              <a:t>  elke pijp heeft een </a:t>
            </a:r>
            <a:r>
              <a:rPr lang="nl-NL" u="sng" dirty="0" smtClean="0">
                <a:sym typeface="Wingdings" panose="05000000000000000000" pitchFamily="2" charset="2"/>
              </a:rPr>
              <a:t>eigen toon</a:t>
            </a:r>
            <a:endParaRPr lang="nl-NL" i="1" u="sng" dirty="0" smtClean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0217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7.5 Extra: Blaasinstrumenten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 smtClean="0"/>
              <a:t>Verschillende pijpen naast elkaar</a:t>
            </a:r>
          </a:p>
          <a:p>
            <a:r>
              <a:rPr lang="nl-NL" i="1" dirty="0" smtClean="0"/>
              <a:t>Toonladder </a:t>
            </a:r>
            <a:r>
              <a:rPr lang="nl-NL" dirty="0" smtClean="0"/>
              <a:t>van </a:t>
            </a:r>
            <a:r>
              <a:rPr lang="nl-NL" u="sng" dirty="0" smtClean="0"/>
              <a:t>zeven steeds hogere tonen</a:t>
            </a:r>
            <a:r>
              <a:rPr lang="nl-NL" dirty="0" smtClean="0"/>
              <a:t> </a:t>
            </a:r>
            <a:r>
              <a:rPr lang="nl-NL" dirty="0" smtClean="0">
                <a:sym typeface="Wingdings" panose="05000000000000000000" pitchFamily="2" charset="2"/>
              </a:rPr>
              <a:t></a:t>
            </a:r>
            <a:r>
              <a:rPr lang="nl-NL" dirty="0" smtClean="0"/>
              <a:t> </a:t>
            </a:r>
            <a:r>
              <a:rPr lang="nl-NL" u="sng" dirty="0" smtClean="0"/>
              <a:t>zeven steeds kortere pijpen</a:t>
            </a:r>
            <a:endParaRPr lang="nl-NL" dirty="0" smtClean="0"/>
          </a:p>
          <a:p>
            <a:pPr lvl="3"/>
            <a:endParaRPr lang="nl-NL" dirty="0" smtClean="0"/>
          </a:p>
          <a:p>
            <a:r>
              <a:rPr lang="nl-NL" dirty="0" smtClean="0"/>
              <a:t>Er zijn </a:t>
            </a:r>
            <a:r>
              <a:rPr lang="nl-NL" b="1" dirty="0" smtClean="0">
                <a:solidFill>
                  <a:srgbClr val="8FAA32"/>
                </a:solidFill>
              </a:rPr>
              <a:t>pijporgels</a:t>
            </a:r>
            <a:r>
              <a:rPr lang="nl-NL" dirty="0" smtClean="0"/>
              <a:t> met</a:t>
            </a:r>
            <a:br>
              <a:rPr lang="nl-NL" dirty="0" smtClean="0"/>
            </a:br>
            <a:r>
              <a:rPr lang="nl-NL" dirty="0" smtClean="0"/>
              <a:t>wel meer dan</a:t>
            </a:r>
            <a:br>
              <a:rPr lang="nl-NL" dirty="0" smtClean="0"/>
            </a:br>
            <a:r>
              <a:rPr lang="nl-NL" dirty="0" smtClean="0"/>
              <a:t>28.000 tonen!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2185" y="3356992"/>
            <a:ext cx="4128287" cy="2858045"/>
          </a:xfrm>
          <a:prstGeom prst="rect">
            <a:avLst/>
          </a:prstGeom>
          <a:noFill/>
          <a:ln w="19050">
            <a:solidFill>
              <a:srgbClr val="8FAA3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90881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7.5 Extra: Blaasinstrumenten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 smtClean="0"/>
              <a:t>Verstelbare lengte</a:t>
            </a:r>
          </a:p>
          <a:p>
            <a:r>
              <a:rPr lang="nl-NL" dirty="0" smtClean="0"/>
              <a:t>Van een </a:t>
            </a:r>
            <a:r>
              <a:rPr lang="nl-NL" i="1" dirty="0" smtClean="0"/>
              <a:t>trombone (schuiftrompet)</a:t>
            </a:r>
            <a:r>
              <a:rPr lang="nl-NL" dirty="0" smtClean="0"/>
              <a:t> kan de </a:t>
            </a:r>
            <a:r>
              <a:rPr lang="nl-NL" u="sng" dirty="0" smtClean="0"/>
              <a:t>lengte van de luchtkolom</a:t>
            </a:r>
            <a:r>
              <a:rPr lang="nl-NL" dirty="0" smtClean="0"/>
              <a:t> worden versteld</a:t>
            </a:r>
          </a:p>
          <a:p>
            <a:pPr lvl="1"/>
            <a:r>
              <a:rPr lang="nl-NL" dirty="0" smtClean="0"/>
              <a:t>Vast gedeelte</a:t>
            </a:r>
          </a:p>
          <a:p>
            <a:pPr lvl="1"/>
            <a:r>
              <a:rPr lang="nl-NL" dirty="0" smtClean="0"/>
              <a:t>Beweegbaar gedeelte</a:t>
            </a:r>
            <a:br>
              <a:rPr lang="nl-NL" dirty="0" smtClean="0"/>
            </a:br>
            <a:r>
              <a:rPr lang="nl-NL" dirty="0" smtClean="0">
                <a:sym typeface="Wingdings" panose="05000000000000000000" pitchFamily="2" charset="2"/>
              </a:rPr>
              <a:t> de 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schuif</a:t>
            </a:r>
            <a:endParaRPr lang="nl-NL" b="1" dirty="0" smtClean="0">
              <a:solidFill>
                <a:srgbClr val="8FAA32"/>
              </a:solidFill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3454238"/>
            <a:ext cx="4191371" cy="2803687"/>
          </a:xfrm>
          <a:prstGeom prst="rect">
            <a:avLst/>
          </a:prstGeom>
          <a:noFill/>
          <a:ln w="19050">
            <a:solidFill>
              <a:srgbClr val="8FAA3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06949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7.5 Extra: Blaasinstrumenten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 smtClean="0"/>
              <a:t>Verstelbare lengte</a:t>
            </a:r>
          </a:p>
          <a:p>
            <a:r>
              <a:rPr lang="nl-NL" b="1" dirty="0" smtClean="0">
                <a:solidFill>
                  <a:srgbClr val="8FAA32"/>
                </a:solidFill>
              </a:rPr>
              <a:t>Lage toon</a:t>
            </a:r>
            <a:r>
              <a:rPr lang="nl-NL" dirty="0" smtClean="0"/>
              <a:t> spelen </a:t>
            </a:r>
            <a:r>
              <a:rPr lang="nl-NL" dirty="0" smtClean="0">
                <a:sym typeface="Wingdings" panose="05000000000000000000" pitchFamily="2" charset="2"/>
              </a:rPr>
              <a:t> schuif van zich af duwen  </a:t>
            </a:r>
            <a:r>
              <a:rPr lang="nl-NL" u="sng" dirty="0" smtClean="0">
                <a:sym typeface="Wingdings" panose="05000000000000000000" pitchFamily="2" charset="2"/>
              </a:rPr>
              <a:t>langere luchtkolom</a:t>
            </a:r>
          </a:p>
          <a:p>
            <a:r>
              <a:rPr lang="nl-NL" b="1" dirty="0" smtClean="0">
                <a:solidFill>
                  <a:srgbClr val="8FAA32"/>
                </a:solidFill>
              </a:rPr>
              <a:t>Hoge </a:t>
            </a:r>
            <a:r>
              <a:rPr lang="nl-NL" b="1" dirty="0">
                <a:solidFill>
                  <a:srgbClr val="8FAA32"/>
                </a:solidFill>
              </a:rPr>
              <a:t>toon</a:t>
            </a:r>
            <a:r>
              <a:rPr lang="nl-NL" dirty="0"/>
              <a:t> spelen </a:t>
            </a:r>
            <a:r>
              <a:rPr lang="nl-NL" dirty="0">
                <a:sym typeface="Wingdings" panose="05000000000000000000" pitchFamily="2" charset="2"/>
              </a:rPr>
              <a:t> schuif </a:t>
            </a:r>
            <a:r>
              <a:rPr lang="nl-NL" dirty="0" smtClean="0">
                <a:sym typeface="Wingdings" panose="05000000000000000000" pitchFamily="2" charset="2"/>
              </a:rPr>
              <a:t>naar zich toe trekken  </a:t>
            </a:r>
            <a:r>
              <a:rPr lang="nl-NL" u="sng" dirty="0" smtClean="0">
                <a:sym typeface="Wingdings" panose="05000000000000000000" pitchFamily="2" charset="2"/>
              </a:rPr>
              <a:t>kortere luchtkolom</a:t>
            </a:r>
            <a:endParaRPr lang="nl-NL" b="1" u="sng" dirty="0">
              <a:solidFill>
                <a:srgbClr val="8FAA32"/>
              </a:solidFill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224918"/>
            <a:ext cx="3039243" cy="2033007"/>
          </a:xfrm>
          <a:prstGeom prst="rect">
            <a:avLst/>
          </a:prstGeom>
          <a:noFill/>
          <a:ln w="19050">
            <a:solidFill>
              <a:srgbClr val="8FAA3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69054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7.5 Extra: Blaasinstrumenten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 smtClean="0"/>
              <a:t>Gaatjes en kleppen</a:t>
            </a:r>
          </a:p>
          <a:p>
            <a:r>
              <a:rPr lang="nl-NL" dirty="0" smtClean="0"/>
              <a:t>Dwarsfluit, saxofoon en klarinet zijn voorbeelden van instrumenten met </a:t>
            </a:r>
            <a:r>
              <a:rPr lang="nl-NL" b="1" dirty="0" smtClean="0">
                <a:solidFill>
                  <a:srgbClr val="8FAA32"/>
                </a:solidFill>
              </a:rPr>
              <a:t>gaatjes</a:t>
            </a:r>
          </a:p>
          <a:p>
            <a:pPr lvl="1"/>
            <a:r>
              <a:rPr lang="nl-NL" dirty="0" smtClean="0"/>
              <a:t>Gaatjes sluiten met je </a:t>
            </a:r>
            <a:r>
              <a:rPr lang="nl-NL" b="1" dirty="0" smtClean="0">
                <a:solidFill>
                  <a:srgbClr val="8FAA32"/>
                </a:solidFill>
              </a:rPr>
              <a:t>vingertoppen</a:t>
            </a:r>
          </a:p>
          <a:p>
            <a:pPr marL="457200" lvl="1" indent="0">
              <a:buNone/>
            </a:pPr>
            <a:r>
              <a:rPr lang="nl-NL" dirty="0" smtClean="0"/>
              <a:t>	of</a:t>
            </a:r>
          </a:p>
          <a:p>
            <a:pPr lvl="1"/>
            <a:r>
              <a:rPr lang="nl-NL" dirty="0" smtClean="0"/>
              <a:t>Gaatjes sluiten met </a:t>
            </a:r>
            <a:r>
              <a:rPr lang="nl-NL" b="1" dirty="0" smtClean="0">
                <a:solidFill>
                  <a:srgbClr val="8FAA32"/>
                </a:solidFill>
              </a:rPr>
              <a:t>kleppen</a:t>
            </a:r>
          </a:p>
          <a:p>
            <a:pPr lvl="3"/>
            <a:endParaRPr lang="nl-NL" b="1" dirty="0" smtClean="0">
              <a:solidFill>
                <a:srgbClr val="8FAA32"/>
              </a:solidFill>
            </a:endParaRPr>
          </a:p>
          <a:p>
            <a:r>
              <a:rPr lang="nl-NL" b="1" dirty="0" smtClean="0">
                <a:solidFill>
                  <a:srgbClr val="8FAA32"/>
                </a:solidFill>
              </a:rPr>
              <a:t>Laagste toon</a:t>
            </a:r>
            <a:r>
              <a:rPr lang="nl-NL" dirty="0" smtClean="0"/>
              <a:t> </a:t>
            </a:r>
            <a:r>
              <a:rPr lang="nl-NL" dirty="0" smtClean="0">
                <a:sym typeface="Wingdings" panose="05000000000000000000" pitchFamily="2" charset="2"/>
              </a:rPr>
              <a:t> als alle gaatjes zijn </a:t>
            </a:r>
            <a:r>
              <a:rPr lang="nl-NL" u="sng" dirty="0" smtClean="0">
                <a:sym typeface="Wingdings" panose="05000000000000000000" pitchFamily="2" charset="2"/>
              </a:rPr>
              <a:t>gesloten</a:t>
            </a:r>
            <a:endParaRPr lang="nl-NL" u="sng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92822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7.5 Extra: Blaasinstrumenten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 smtClean="0"/>
              <a:t>Gaatjes en kleppen</a:t>
            </a:r>
          </a:p>
          <a:p>
            <a:r>
              <a:rPr lang="nl-NL" dirty="0" smtClean="0"/>
              <a:t>Heel lage tonen </a:t>
            </a:r>
            <a:r>
              <a:rPr lang="nl-NL" dirty="0" smtClean="0">
                <a:sym typeface="Wingdings" panose="05000000000000000000" pitchFamily="2" charset="2"/>
              </a:rPr>
              <a:t> extra</a:t>
            </a:r>
            <a:br>
              <a:rPr lang="nl-NL" dirty="0" smtClean="0">
                <a:sym typeface="Wingdings" panose="05000000000000000000" pitchFamily="2" charset="2"/>
              </a:rPr>
            </a:br>
            <a:r>
              <a:rPr lang="nl-NL" dirty="0" smtClean="0">
                <a:sym typeface="Wingdings" panose="05000000000000000000" pitchFamily="2" charset="2"/>
              </a:rPr>
              <a:t>lang instrument gebruiken</a:t>
            </a:r>
            <a:endParaRPr lang="nl-NL" u="sng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1916832"/>
            <a:ext cx="2819400" cy="4038600"/>
          </a:xfrm>
          <a:prstGeom prst="rect">
            <a:avLst/>
          </a:prstGeom>
          <a:noFill/>
          <a:ln w="19050">
            <a:solidFill>
              <a:srgbClr val="8FAA3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6" name="Gekromde verbindingslijn 5"/>
          <p:cNvCxnSpPr/>
          <p:nvPr/>
        </p:nvCxnSpPr>
        <p:spPr>
          <a:xfrm>
            <a:off x="1691680" y="3284984"/>
            <a:ext cx="5442148" cy="651148"/>
          </a:xfrm>
          <a:prstGeom prst="curvedConnector3">
            <a:avLst/>
          </a:prstGeom>
          <a:ln w="28575">
            <a:solidFill>
              <a:srgbClr val="8FAA3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8551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6254</TotalTime>
  <Words>460</Words>
  <Application>Microsoft Office PowerPoint</Application>
  <PresentationFormat>Diavoorstelling (4:3)</PresentationFormat>
  <Paragraphs>87</Paragraphs>
  <Slides>11</Slides>
  <Notes>10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Kantoorthema</vt:lpstr>
      <vt:lpstr>Hoofdstuk 7 Geluid</vt:lpstr>
      <vt:lpstr>§7.5 Extra: Blaasinstrumenten</vt:lpstr>
      <vt:lpstr>7.5 Extra: Blaasinstrumenten</vt:lpstr>
      <vt:lpstr>7.5 Extra: Blaasinstrumenten</vt:lpstr>
      <vt:lpstr>7.5 Extra: Blaasinstrumenten</vt:lpstr>
      <vt:lpstr>7.5 Extra: Blaasinstrumenten</vt:lpstr>
      <vt:lpstr>7.5 Extra: Blaasinstrumenten</vt:lpstr>
      <vt:lpstr>7.5 Extra: Blaasinstrumenten</vt:lpstr>
      <vt:lpstr>7.5 Extra: Blaasinstrumenten</vt:lpstr>
      <vt:lpstr>7.5 Extra: Blaasinstrumenten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Inge</dc:creator>
  <cp:lastModifiedBy>Inge Zwaan</cp:lastModifiedBy>
  <cp:revision>379</cp:revision>
  <cp:lastPrinted>2015-01-10T16:11:12Z</cp:lastPrinted>
  <dcterms:created xsi:type="dcterms:W3CDTF">2014-09-23T08:37:22Z</dcterms:created>
  <dcterms:modified xsi:type="dcterms:W3CDTF">2020-03-16T13:10:52Z</dcterms:modified>
</cp:coreProperties>
</file>